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u="sng" dirty="0"/>
              <a:t>You &amp; The Core Competencies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80"/>
            <a:ext cx="6831673" cy="562712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CA" i="1" dirty="0"/>
              <a:t>An Introduction and Personal Assessment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742" y="312457"/>
            <a:ext cx="4781550" cy="981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131" y="5231433"/>
            <a:ext cx="4781550" cy="981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9582" y="5138084"/>
            <a:ext cx="5236511" cy="107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2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u="sng" dirty="0"/>
              <a:t>Communication Idea #3:</a:t>
            </a:r>
            <a:br>
              <a:rPr lang="en-CA" dirty="0"/>
            </a:br>
            <a:r>
              <a:rPr lang="en-US" sz="3600" dirty="0"/>
              <a:t>Collaborate to plan, carry out, and review constructions and activities.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work together to accomplish goals, either face to face, or through digital media. </a:t>
            </a:r>
          </a:p>
          <a:p>
            <a:pPr lvl="1"/>
            <a:r>
              <a:rPr lang="en-US" dirty="0"/>
              <a:t>Examples include planning a construction, inquiry or performance, solving a problem, conducting an inquiry, and working together on community projects.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219" y="3698493"/>
            <a:ext cx="10831132" cy="287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1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CA" u="sng" dirty="0"/>
              <a:t>Communication Idea #4:</a:t>
            </a:r>
            <a:br>
              <a:rPr lang="en-CA" dirty="0"/>
            </a:br>
            <a:r>
              <a:rPr lang="en-US" sz="3600" dirty="0"/>
              <a:t>Explain/recount and reflect on experiences and accomplishments.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tell about their experiences—especially their learning experiences—and reflect, and share what they learned.</a:t>
            </a:r>
          </a:p>
          <a:p>
            <a:pPr lvl="1"/>
            <a:r>
              <a:rPr lang="en-US" dirty="0"/>
              <a:t>Examples include presentations of learning, self-assessment, and receiving/offering feedback.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987" y="3767070"/>
            <a:ext cx="10116936" cy="267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1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051" y="1046409"/>
            <a:ext cx="3058732" cy="1485900"/>
          </a:xfrm>
        </p:spPr>
        <p:txBody>
          <a:bodyPr>
            <a:noAutofit/>
          </a:bodyPr>
          <a:lstStyle/>
          <a:p>
            <a:r>
              <a:rPr lang="en-CA" sz="3200" u="sng" dirty="0"/>
              <a:t>Where do you fall on the</a:t>
            </a:r>
            <a:br>
              <a:rPr lang="en-CA" sz="3200" u="sng" dirty="0"/>
            </a:br>
            <a:r>
              <a:rPr lang="en-CA" sz="3200" u="sng" dirty="0"/>
              <a:t>Communication</a:t>
            </a:r>
            <a:br>
              <a:rPr lang="en-CA" sz="3200" u="sng" dirty="0"/>
            </a:br>
            <a:r>
              <a:rPr lang="en-CA" sz="3200" u="sng" dirty="0"/>
              <a:t>Competency?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994" y="141668"/>
            <a:ext cx="8318881" cy="661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0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42952" y="515155"/>
            <a:ext cx="6031369" cy="589852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454304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 positive personal and cultural identity is the awareness, understanding, and appreciation of all the aspects that contribute to a healthy sense of oneself. </a:t>
            </a:r>
          </a:p>
          <a:p>
            <a:r>
              <a:rPr lang="en-US" dirty="0">
                <a:solidFill>
                  <a:schemeClr val="bg1"/>
                </a:solidFill>
              </a:rPr>
              <a:t>It includes awareness and understanding of one’s family background, heritage(s), language(s), beliefs, and perspectives in a pluralistic society. </a:t>
            </a:r>
          </a:p>
          <a:p>
            <a:r>
              <a:rPr lang="en-US" dirty="0">
                <a:solidFill>
                  <a:schemeClr val="bg1"/>
                </a:solidFill>
              </a:rPr>
              <a:t>Students who have a positive personal and cultural identity value their personal and cultural narratives, and understand how these shape their identity.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85" y="1560479"/>
            <a:ext cx="47815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2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25828"/>
          </a:xfrm>
        </p:spPr>
        <p:txBody>
          <a:bodyPr>
            <a:normAutofit/>
          </a:bodyPr>
          <a:lstStyle/>
          <a:p>
            <a:r>
              <a:rPr lang="en-CA" sz="3600" u="sng" dirty="0"/>
              <a:t>Positive Personal &amp; Cultural Identity Idea #1:</a:t>
            </a:r>
            <a:br>
              <a:rPr lang="en-CA" sz="3600" u="sng" dirty="0"/>
            </a:br>
            <a:r>
              <a:rPr lang="en-CA" sz="3600" dirty="0"/>
              <a:t>Relationships and cultural contexts.</a:t>
            </a:r>
            <a:endParaRPr lang="en-CA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1811628"/>
            <a:ext cx="10537905" cy="3581400"/>
          </a:xfrm>
        </p:spPr>
        <p:txBody>
          <a:bodyPr/>
          <a:lstStyle/>
          <a:p>
            <a:r>
              <a:rPr lang="en-US" dirty="0"/>
              <a:t>Students understand that their relationships and cultural contexts help to shape who they are. </a:t>
            </a:r>
          </a:p>
          <a:p>
            <a:pPr lvl="1"/>
            <a:r>
              <a:rPr lang="en-US" sz="1800" dirty="0"/>
              <a:t>“Culture” is meant in its broadest sense, including identifiers such as ethnicity, nationality, language, ability, sex/gender, age, geographic region, sexuality, and religion</a:t>
            </a:r>
            <a:r>
              <a:rPr lang="en-US" dirty="0"/>
              <a:t>.</a:t>
            </a:r>
          </a:p>
          <a:p>
            <a:r>
              <a:rPr lang="en-US" dirty="0"/>
              <a:t>Students define themselves in terms of their relationship to others and their relationship to the world (people and place) around them.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6626"/>
            <a:ext cx="10995105" cy="29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5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81637"/>
          </a:xfrm>
        </p:spPr>
        <p:txBody>
          <a:bodyPr>
            <a:normAutofit/>
          </a:bodyPr>
          <a:lstStyle/>
          <a:p>
            <a:r>
              <a:rPr lang="en-CA" sz="3600" u="sng" dirty="0"/>
              <a:t>Positive Personal &amp; Cultural Identity Idea #2:</a:t>
            </a:r>
            <a:br>
              <a:rPr lang="en-CA" sz="3600" u="sng" dirty="0"/>
            </a:br>
            <a:r>
              <a:rPr lang="en-CA" sz="3600" dirty="0"/>
              <a:t>Personal values and choices.</a:t>
            </a:r>
            <a:endParaRPr lang="en-CA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2105695"/>
            <a:ext cx="9601200" cy="3581400"/>
          </a:xfrm>
        </p:spPr>
        <p:txBody>
          <a:bodyPr/>
          <a:lstStyle/>
          <a:p>
            <a:r>
              <a:rPr lang="en-US" dirty="0"/>
              <a:t>Students define what they value. They understand how what they value has been influenced by their life experiences.</a:t>
            </a:r>
          </a:p>
          <a:p>
            <a:pPr lvl="1"/>
            <a:r>
              <a:rPr lang="en-US" dirty="0"/>
              <a:t>They identify ways in which what they value helps to shape their choices in all contexts of their lives.</a:t>
            </a:r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636519"/>
            <a:ext cx="9961808" cy="312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0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43000"/>
          </a:xfrm>
        </p:spPr>
        <p:txBody>
          <a:bodyPr>
            <a:normAutofit/>
          </a:bodyPr>
          <a:lstStyle/>
          <a:p>
            <a:r>
              <a:rPr lang="en-CA" sz="3600" u="sng" dirty="0"/>
              <a:t>Positive Personal &amp; Cultural Identity Idea #4:</a:t>
            </a:r>
            <a:br>
              <a:rPr lang="en-CA" sz="3600" u="sng" dirty="0"/>
            </a:br>
            <a:r>
              <a:rPr lang="en-CA" sz="3600" dirty="0"/>
              <a:t>Personal strengths and abilities.</a:t>
            </a:r>
            <a:endParaRPr lang="en-CA" sz="36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1983346"/>
            <a:ext cx="9601200" cy="3884054"/>
          </a:xfrm>
        </p:spPr>
        <p:txBody>
          <a:bodyPr/>
          <a:lstStyle/>
          <a:p>
            <a:r>
              <a:rPr lang="en-US" dirty="0"/>
              <a:t>Students acknowledge their strengths and abilities, and explicitly consider these as assets that can help them in all aspects of their lives. </a:t>
            </a:r>
          </a:p>
          <a:p>
            <a:pPr lvl="1"/>
            <a:r>
              <a:rPr lang="en-US" dirty="0"/>
              <a:t>Students understand that they are unique and are a part of larger communities. </a:t>
            </a:r>
          </a:p>
          <a:p>
            <a:r>
              <a:rPr lang="en-US" dirty="0"/>
              <a:t>They explain how they are using their strengths and abilities in their families, their relationships, and their communities.</a:t>
            </a:r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497" y="4057895"/>
            <a:ext cx="10583651" cy="262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0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961" y="685800"/>
            <a:ext cx="3058732" cy="1485900"/>
          </a:xfrm>
        </p:spPr>
        <p:txBody>
          <a:bodyPr>
            <a:normAutofit fontScale="90000"/>
          </a:bodyPr>
          <a:lstStyle/>
          <a:p>
            <a:r>
              <a:rPr lang="en-CA" sz="3200" u="sng" dirty="0"/>
              <a:t>Where do you fall on the </a:t>
            </a:r>
            <a:br>
              <a:rPr lang="en-CA" sz="3200" u="sng" dirty="0"/>
            </a:br>
            <a:r>
              <a:rPr lang="en-CA" sz="3200" u="sng" dirty="0"/>
              <a:t>Positive Personal and Cultural Identity Competency?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540" y="112398"/>
            <a:ext cx="8139449" cy="659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9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85" y="1481070"/>
            <a:ext cx="4781550" cy="98107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41747" y="528034"/>
            <a:ext cx="5682430" cy="5847008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Creative thinking is deeply cooperative. </a:t>
            </a:r>
          </a:p>
          <a:p>
            <a:r>
              <a:rPr lang="en-US" sz="1800" dirty="0">
                <a:solidFill>
                  <a:schemeClr val="bg1"/>
                </a:solidFill>
              </a:rPr>
              <a:t>New thoughts and concepts are built on combinations of existing thoughts and concepts. </a:t>
            </a:r>
          </a:p>
          <a:p>
            <a:r>
              <a:rPr lang="en-US" sz="1800" dirty="0">
                <a:solidFill>
                  <a:schemeClr val="bg1"/>
                </a:solidFill>
              </a:rPr>
              <a:t>The ideas available as raw material for creative thinking depend on previous experiences and learning, as well</a:t>
            </a:r>
            <a:r>
              <a:rPr lang="en-CA" sz="1800" dirty="0">
                <a:solidFill>
                  <a:schemeClr val="bg1"/>
                </a:solidFill>
              </a:rPr>
              <a:t>as one’s cultural legacy.</a:t>
            </a:r>
          </a:p>
        </p:txBody>
      </p:sp>
    </p:spTree>
    <p:extLst>
      <p:ext uri="{BB962C8B-B14F-4D97-AF65-F5344CB8AC3E}">
        <p14:creationId xmlns:p14="http://schemas.microsoft.com/office/powerpoint/2010/main" val="288587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Creative Thinking Idea #1:</a:t>
            </a:r>
            <a:br>
              <a:rPr lang="en-CA" dirty="0"/>
            </a:br>
            <a:r>
              <a:rPr lang="en-CA" dirty="0"/>
              <a:t>Novelty and Value.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974573"/>
            <a:ext cx="10631141" cy="4784036"/>
          </a:xfrm>
        </p:spPr>
        <p:txBody>
          <a:bodyPr>
            <a:normAutofit/>
          </a:bodyPr>
          <a:lstStyle/>
          <a:p>
            <a:r>
              <a:rPr lang="en-US" dirty="0"/>
              <a:t>Students get creative ideas that are both </a:t>
            </a:r>
            <a:r>
              <a:rPr lang="en-US" b="1" dirty="0"/>
              <a:t>novel</a:t>
            </a:r>
            <a:r>
              <a:rPr lang="en-US" dirty="0"/>
              <a:t> and have </a:t>
            </a:r>
            <a:r>
              <a:rPr lang="en-US" b="1" dirty="0"/>
              <a:t>value</a:t>
            </a:r>
            <a:r>
              <a:rPr lang="en-US" dirty="0"/>
              <a:t>. </a:t>
            </a:r>
          </a:p>
          <a:p>
            <a:r>
              <a:rPr lang="en-US" dirty="0"/>
              <a:t>There are degrees of </a:t>
            </a:r>
            <a:r>
              <a:rPr lang="en-US" b="1" dirty="0"/>
              <a:t>novelty</a:t>
            </a:r>
            <a:r>
              <a:rPr lang="en-US" dirty="0"/>
              <a:t>—an idea may be new to that student or it may be new to their peers. </a:t>
            </a:r>
          </a:p>
          <a:p>
            <a:pPr lvl="1"/>
            <a:r>
              <a:rPr lang="en-US" dirty="0"/>
              <a:t>It may be novel for their age group, or it may be novel to a larger community. It may be new in a particular context or absolutely new. </a:t>
            </a:r>
          </a:p>
          <a:p>
            <a:r>
              <a:rPr lang="en-US" dirty="0"/>
              <a:t>The idea or product may also have </a:t>
            </a:r>
            <a:r>
              <a:rPr lang="en-US" b="1" dirty="0"/>
              <a:t>value</a:t>
            </a:r>
            <a:r>
              <a:rPr lang="en-US" dirty="0"/>
              <a:t> in a variety of ways and contexts:</a:t>
            </a:r>
          </a:p>
          <a:p>
            <a:pPr lvl="1"/>
            <a:r>
              <a:rPr lang="en-US" dirty="0"/>
              <a:t>It may be fun </a:t>
            </a:r>
          </a:p>
          <a:p>
            <a:pPr lvl="1"/>
            <a:r>
              <a:rPr lang="en-US" dirty="0"/>
              <a:t>It may provide a sense of accomplishment</a:t>
            </a:r>
          </a:p>
          <a:p>
            <a:pPr lvl="1"/>
            <a:r>
              <a:rPr lang="en-US" dirty="0"/>
              <a:t>It may solve a problem</a:t>
            </a:r>
          </a:p>
          <a:p>
            <a:pPr lvl="1"/>
            <a:r>
              <a:rPr lang="en-US" dirty="0"/>
              <a:t>It may be a form of self-expression</a:t>
            </a:r>
          </a:p>
          <a:p>
            <a:pPr lvl="1"/>
            <a:r>
              <a:rPr lang="en-US" dirty="0"/>
              <a:t>It may provide a new perspective that influences how people think or act. </a:t>
            </a:r>
          </a:p>
          <a:p>
            <a:pPr lvl="2"/>
            <a:r>
              <a:rPr lang="en-US" dirty="0"/>
              <a:t>An idea can have an impact on the individual student, classmates, a larger group of peers, in one’s community, or on a global level.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337" y="1974573"/>
            <a:ext cx="11221404" cy="478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2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Creative Thinking Idea #2:</a:t>
            </a:r>
            <a:br>
              <a:rPr lang="en-CA" dirty="0"/>
            </a:br>
            <a:r>
              <a:rPr lang="en-CA" dirty="0"/>
              <a:t>Generating Ideas.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may </a:t>
            </a:r>
            <a:r>
              <a:rPr lang="en-US" b="1" dirty="0"/>
              <a:t>generate creative ideas </a:t>
            </a:r>
            <a:r>
              <a:rPr lang="en-US" dirty="0"/>
              <a:t>as a result of free play, engagement with other’s ideas, or interest or passion. </a:t>
            </a:r>
          </a:p>
          <a:p>
            <a:pPr lvl="1"/>
            <a:r>
              <a:rPr lang="en-US" dirty="0"/>
              <a:t>Think of when an idea “pops” into your head…</a:t>
            </a:r>
          </a:p>
          <a:p>
            <a:r>
              <a:rPr lang="en-US" dirty="0"/>
              <a:t>However, students can also become aware of, and use, ways to help their unconscious minds generate ideas.</a:t>
            </a:r>
          </a:p>
          <a:p>
            <a:pPr lvl="1"/>
            <a:r>
              <a:rPr lang="en-US" dirty="0"/>
              <a:t>e.g., by learning a lot about something of interest.</a:t>
            </a:r>
          </a:p>
          <a:p>
            <a:r>
              <a:rPr lang="en-US" dirty="0"/>
              <a:t>Also, by providing development time for the unconscious to work, and quieting the outside world ideas can be generated.</a:t>
            </a:r>
          </a:p>
          <a:p>
            <a:pPr lvl="1"/>
            <a:r>
              <a:rPr lang="en-US" dirty="0"/>
              <a:t>e.g., by doing relaxing or automatic activities. (LIKE NOT BEING ONLINE!!!)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60" y="2286000"/>
            <a:ext cx="11251623" cy="432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Creative Thinking Idea #3:</a:t>
            </a:r>
            <a:br>
              <a:rPr lang="en-CA" u="sng" dirty="0"/>
            </a:br>
            <a:r>
              <a:rPr lang="en-CA" dirty="0"/>
              <a:t>Developing Ideas.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students get creative ideas, they evaluate them, decide which ones to develop, refine them, and work to realize them in some way.</a:t>
            </a:r>
          </a:p>
          <a:p>
            <a:pPr lvl="1"/>
            <a:r>
              <a:rPr lang="en-US" dirty="0"/>
              <a:t>This process of developing ideas may require building the necessary skills, sustaining perseverance, and using failure productively over time.</a:t>
            </a:r>
          </a:p>
          <a:p>
            <a:r>
              <a:rPr lang="en-US" dirty="0"/>
              <a:t>It may also require generating additional creative ideas to come up with solutions to problems along the way.</a:t>
            </a:r>
          </a:p>
          <a:p>
            <a:pPr lvl="1"/>
            <a:r>
              <a:rPr lang="en-US" dirty="0"/>
              <a:t>The ability to think on the fly.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955" y="2171700"/>
            <a:ext cx="11272018" cy="442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2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526" y="1090748"/>
            <a:ext cx="2638697" cy="1485900"/>
          </a:xfrm>
        </p:spPr>
        <p:txBody>
          <a:bodyPr>
            <a:noAutofit/>
          </a:bodyPr>
          <a:lstStyle/>
          <a:p>
            <a:r>
              <a:rPr lang="en-CA" sz="3200" u="sng" dirty="0"/>
              <a:t>Where do you fall on the Creative Thinking Competency?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2796" y="91439"/>
            <a:ext cx="8211157" cy="659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47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4130" y="540912"/>
            <a:ext cx="6040191" cy="600155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23900" y="2856343"/>
            <a:ext cx="3855720" cy="368612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Communication competency encompasses the set of abilities that students use to exchange information, experiences, and ideas, to explore the world around them.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Communication competency provides a bridge between students’ learning, their identity and relationships, and the world in which they interact.</a:t>
            </a:r>
            <a:endParaRPr lang="en-CA" sz="18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985" y="1571222"/>
            <a:ext cx="47815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8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Communication Idea #1:</a:t>
            </a:r>
            <a:br>
              <a:rPr lang="en-CA" dirty="0"/>
            </a:br>
            <a:r>
              <a:rPr lang="en-CA" dirty="0"/>
              <a:t>Connect and engage with others.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2024743"/>
            <a:ext cx="9601200" cy="3581400"/>
          </a:xfrm>
        </p:spPr>
        <p:txBody>
          <a:bodyPr/>
          <a:lstStyle/>
          <a:p>
            <a:r>
              <a:rPr lang="en-US" dirty="0"/>
              <a:t>Students engage in informal and structured conversations where they listen, contribute, develop understanding and relationships, learn to consider diverse perspectives, and build consensus. </a:t>
            </a:r>
          </a:p>
          <a:p>
            <a:pPr lvl="1"/>
            <a:r>
              <a:rPr lang="en-US" dirty="0"/>
              <a:t>Examples include literature circles, book clubs, blogs, and small group </a:t>
            </a:r>
            <a:r>
              <a:rPr lang="en-CA" dirty="0"/>
              <a:t>discussions/decision making/informal debating.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169" y="3675145"/>
            <a:ext cx="10258221" cy="295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6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u="sng" dirty="0"/>
              <a:t>Communication Idea #2:</a:t>
            </a:r>
            <a:br>
              <a:rPr lang="en-CA" dirty="0"/>
            </a:br>
            <a:r>
              <a:rPr lang="en-CA" dirty="0"/>
              <a:t>Acquire, interpret and present information.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inquire into topics that interest them, and topics related to their school studies. They present for many purposes and audiences; their work often features media and technology. </a:t>
            </a:r>
          </a:p>
          <a:p>
            <a:pPr lvl="1"/>
            <a:r>
              <a:rPr lang="en-US" dirty="0"/>
              <a:t>Examples include “show and tell,” explaining a concept, sharing a Power Point presentation about a research/inquiry topic, and creating a video proposal.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122" y="3922644"/>
            <a:ext cx="10057528" cy="280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145</TotalTime>
  <Words>960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Franklin Gothic Book</vt:lpstr>
      <vt:lpstr>Crop</vt:lpstr>
      <vt:lpstr>You &amp; The Core Competencies</vt:lpstr>
      <vt:lpstr>PowerPoint Presentation</vt:lpstr>
      <vt:lpstr>Creative Thinking Idea #1: Novelty and Value.</vt:lpstr>
      <vt:lpstr>Creative Thinking Idea #2: Generating Ideas. </vt:lpstr>
      <vt:lpstr>Creative Thinking Idea #3: Developing Ideas.</vt:lpstr>
      <vt:lpstr>Where do you fall on the Creative Thinking Competency? </vt:lpstr>
      <vt:lpstr>PowerPoint Presentation</vt:lpstr>
      <vt:lpstr>Communication Idea #1: Connect and engage with others.</vt:lpstr>
      <vt:lpstr>Communication Idea #2: Acquire, interpret and present information.</vt:lpstr>
      <vt:lpstr>Communication Idea #3: Collaborate to plan, carry out, and review constructions and activities.</vt:lpstr>
      <vt:lpstr>Communication Idea #4: Explain/recount and reflect on experiences and accomplishments.</vt:lpstr>
      <vt:lpstr>Where do you fall on the Communication Competency? </vt:lpstr>
      <vt:lpstr>PowerPoint Presentation</vt:lpstr>
      <vt:lpstr>Positive Personal &amp; Cultural Identity Idea #1: Relationships and cultural contexts.</vt:lpstr>
      <vt:lpstr>Positive Personal &amp; Cultural Identity Idea #2: Personal values and choices.</vt:lpstr>
      <vt:lpstr>Positive Personal &amp; Cultural Identity Idea #4: Personal strengths and abilities.</vt:lpstr>
      <vt:lpstr>Where do you fall on the  Positive Personal and Cultural Identity Competency?</vt:lpstr>
    </vt:vector>
  </TitlesOfParts>
  <Company>School District 53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&amp; The Core Compentencies</dc:title>
  <dc:creator>Andrew Hill</dc:creator>
  <cp:lastModifiedBy>Andrew Hill</cp:lastModifiedBy>
  <cp:revision>15</cp:revision>
  <dcterms:created xsi:type="dcterms:W3CDTF">2017-05-16T22:50:09Z</dcterms:created>
  <dcterms:modified xsi:type="dcterms:W3CDTF">2017-05-26T04:30:43Z</dcterms:modified>
</cp:coreProperties>
</file>